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68" r:id="rId7"/>
    <p:sldId id="259" r:id="rId8"/>
    <p:sldId id="269" r:id="rId9"/>
    <p:sldId id="270" r:id="rId10"/>
    <p:sldId id="271" r:id="rId11"/>
    <p:sldId id="261" r:id="rId12"/>
    <p:sldId id="262" r:id="rId13"/>
    <p:sldId id="263" r:id="rId14"/>
    <p:sldId id="272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C94AF-82E0-5645-9FBB-5980297BAEB2}" v="3" dt="2024-02-15T18:32:49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648"/>
  </p:normalViewPr>
  <p:slideViewPr>
    <p:cSldViewPr snapToGrid="0">
      <p:cViewPr varScale="1">
        <p:scale>
          <a:sx n="117" d="100"/>
          <a:sy n="117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BD12-2954-6AAA-134F-635B67FF6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7CDCF-316E-14D9-FEF2-9EB211F55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2939-ADD5-A880-5069-61E5939C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A893B-5AE9-31AD-C9D0-8207F8D3A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1B823-D2DB-2833-5F90-85A30C9F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53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9F00-EB3E-05D4-A404-A03F411B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16ABB-C7BC-17D3-526C-D493739C1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D8D2F-B56C-D062-EBF0-1BCFA8F3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CE63F-3762-1B5F-9EAC-46D922D1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2072D-91B4-0F93-4134-2EFF671E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6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7A645F-C687-843A-3BA5-0BEEE6B66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6F581-DAA8-3466-09A9-D52236B03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063E3-CCF0-EA26-700C-C4DD36173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33E2D-3F37-452D-7BC9-7B312E08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51677-94F5-126B-63F0-9E94276B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0B67-4EE1-70D8-0B74-D56F8491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D0BA-F4EE-D6D0-1489-A9EC02150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7E614-CB7D-8F97-D515-632539A7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DDB54-3194-13F5-2424-A5AE866A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BBBB-F607-23DF-D6FB-9820834A6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7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18DD-83A0-5567-D636-4BEBD8C8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5D133-24DE-0E51-3433-152A168CC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65DA-97F2-0635-8F3B-E7D9C191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1BF0E-521A-3A2E-58B5-08C1D6D40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0A7B4-A99A-7696-F095-C826903E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5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D855-830B-E1CA-EB0E-E0F2C0F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FAA6-7B6C-61DE-EE79-073DFBEF9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DE85-BE3F-12A8-CB54-323518325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02826-D111-37C6-B72A-2CBA4419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FFCA1-92B3-3DDE-BB43-B6EBF75CC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90F69-89DB-3DA7-0B6D-A53EDE46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9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47CC-2CEF-C904-080E-5431668A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E0A3D-0191-FDB3-1C30-598C1FD0B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8D942-0FA0-4601-6496-6AD3A27AA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FFE03-299E-7686-3D2E-C98784FB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CC287-BFFD-41BA-B5FA-813C54212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8094-4B52-7863-0969-FCD38F79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621BA-EF71-16B1-D53E-F27583363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7D759-9BF0-60FD-E2F8-A4346570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3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4AF9-1705-E08E-CB86-2A8B031D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2BEFB-791E-15B2-0118-A7E602CC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A4795-6C82-53FC-EF42-57C9E61A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58935-100E-EFF6-53C6-723DFAEC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4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66809-0DC9-49D7-FE3B-DDFF00C8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2981A-70AE-0C49-1C1A-094D7A309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3BDD2-C1C7-F91C-A3EF-91D57156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0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DB74-12B2-EB03-B206-AD6B3D9F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D9442-9CFE-352D-48E8-988B2C41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ECD46-E53C-9A9B-FD41-8F21BA597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AB05D-672E-C918-96DF-D03FF3A50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09F94-E74B-C57F-17D6-82E3F16B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6B34B-7EB2-76D9-4254-35B582F9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2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223B-AE7D-3F75-7A03-A49719A7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B30-BE7F-6BB2-B397-15BE8A693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88690-2E57-44BF-F2C6-317C9EA5F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F20DB-3A34-A0D2-2BC2-645B19F4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F06E3-53D3-EBEA-7C44-317CED9C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B8076-DEBA-E21F-D48D-83E22F93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9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D99BC-47B3-325D-7149-2492969B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93316-016B-13F4-23EF-859F2CF67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E2835-4134-B9FD-8672-B095F2200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F2277-7EA0-DE41-9584-FF53C2F9A5FD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B57B9-4B0A-35A7-724B-457555F55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CB9CD-8623-453A-8899-19164AB96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2E6A4-DF02-EC45-BC25-19522B1EB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0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46555-6184-E718-EF13-18DA9B91A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100"/>
              <a:t>Market Dynamics Simulator: Integrating RAG and LangChain for Strategic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81704-BA98-2A03-8BE2-4A78F1B0A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Junaid Yeasir Fahim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A circular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CDE85A13-D848-B3D2-3E9F-092FB17CB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7" b="18779"/>
          <a:stretch/>
        </p:blipFill>
        <p:spPr>
          <a:xfrm>
            <a:off x="4864608" y="762737"/>
            <a:ext cx="6846363" cy="51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0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AF5F21-A6F9-A256-729A-CC0B9E3FB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729" y="643467"/>
            <a:ext cx="374654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5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43F7-9A63-38A2-C9E7-AE1B03904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Criteria and Validation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D163EEB-9315-840D-0C6B-EAEE03F6F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/>
              <a:t>Effective Integration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/>
              <a:t>Accuracy in Modeling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/>
              <a:t>Real-time Adaptability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b="1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Validations approach: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/>
              <a:t>Historical Data Comparison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/>
              <a:t>Case Studies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b="1"/>
              <a:t>Expert Reviews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07A2ED0C-3A4F-FF22-3BC1-6D97C2E38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0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CAC2-48A7-F70E-1472-B533348DF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DD0FD3B-9370-4E98-3316-A16F06818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 dirty="0" err="1"/>
              <a:t>LangChain</a:t>
            </a:r>
            <a:r>
              <a:rPr lang="en-US" sz="1700" b="1" dirty="0"/>
              <a:t> &amp; </a:t>
            </a:r>
            <a:r>
              <a:rPr lang="en-US" sz="1700" b="1" dirty="0" err="1"/>
              <a:t>LangGraph</a:t>
            </a:r>
            <a:endParaRPr lang="en-US" sz="1700" b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 dirty="0"/>
              <a:t>Retrieval-Augmented Generation (RAG)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 dirty="0"/>
              <a:t>Python</a:t>
            </a:r>
            <a:r>
              <a:rPr lang="en-US" sz="1700" dirty="0"/>
              <a:t>: Highlight its use for system integration, algorithm development, and overall simulator functionality.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 dirty="0"/>
              <a:t>Data Analysis and Visualization Tools</a:t>
            </a:r>
            <a:r>
              <a:rPr lang="en-US" sz="1700" dirty="0"/>
              <a:t>: Pandas, NumPy for data manipulation; Matplotlib, Seaborn for visualization).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 dirty="0"/>
              <a:t>System Requirements</a:t>
            </a:r>
            <a:r>
              <a:rPr lang="en-US" sz="1700" dirty="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My computer for now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" name="Graphic 6" descr="Puzzle">
            <a:extLst>
              <a:ext uri="{FF2B5EF4-FFF2-40B4-BE49-F238E27FC236}">
                <a16:creationId xmlns:a16="http://schemas.microsoft.com/office/drawing/2014/main" id="{90FCF846-DF69-3C46-4B5F-E5DF2D8D9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23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5B9FC-AA96-458E-5F0D-4A95249F7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5100"/>
              <a:t>Stakeholders and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205F2-3593-CFFE-F079-715A5B1D9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Prof. James Skon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Prof. Jon Chun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Me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con Of People Connecting">
            <a:extLst>
              <a:ext uri="{FF2B5EF4-FFF2-40B4-BE49-F238E27FC236}">
                <a16:creationId xmlns:a16="http://schemas.microsoft.com/office/drawing/2014/main" id="{6C3662B4-15D7-DA97-9DEF-91672188B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4654296" y="1391936"/>
            <a:ext cx="7214616" cy="40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6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457200" dist="63500" sx="99000" sy="99000" algn="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FB929-D08A-BBE3-E827-9F0CFD30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45" y="5546162"/>
            <a:ext cx="6661702" cy="953611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Timeline</a:t>
            </a:r>
          </a:p>
        </p:txBody>
      </p:sp>
      <p:pic>
        <p:nvPicPr>
          <p:cNvPr id="25" name="Picture 24" descr="Calendar on table">
            <a:extLst>
              <a:ext uri="{FF2B5EF4-FFF2-40B4-BE49-F238E27FC236}">
                <a16:creationId xmlns:a16="http://schemas.microsoft.com/office/drawing/2014/main" id="{EB6AE053-10B0-96B9-7DBF-B6C8C0FF2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7" b="1"/>
          <a:stretch/>
        </p:blipFill>
        <p:spPr>
          <a:xfrm>
            <a:off x="20" y="-1"/>
            <a:ext cx="7574488" cy="5161587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7E8D5A0-29BA-AC0B-2870-E9D1895B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064" y="743803"/>
            <a:ext cx="3144523" cy="5474173"/>
          </a:xfrm>
        </p:spPr>
        <p:txBody>
          <a:bodyPr anchor="ctr">
            <a:normAutofit/>
          </a:bodyPr>
          <a:lstStyle/>
          <a:p>
            <a:r>
              <a:rPr lang="en-US" sz="1100" b="1"/>
              <a:t>Week 1-2: Initial Preparation and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Gather case studies and secure access to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Begin exploring LangChain, LangGraph, and RAG.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Set up Python development environment.</a:t>
            </a:r>
          </a:p>
          <a:p>
            <a:r>
              <a:rPr lang="en-US" sz="1100" b="1"/>
              <a:t>Week 3-5: RAG System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Integrate RAG with Python for basic data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Start basic autonomous agent modeling with LangChain.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Enhance simulation with complex agent behaviors.</a:t>
            </a:r>
          </a:p>
          <a:p>
            <a:r>
              <a:rPr lang="en-US" sz="1100" b="1"/>
              <a:t>Week 6-7: Simulation Enhancement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Integrate comprehensive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Refine agent behaviors based on RAG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Start iterative testing and feedback loop.</a:t>
            </a:r>
          </a:p>
          <a:p>
            <a:r>
              <a:rPr lang="en-US" sz="1100" b="1"/>
              <a:t>Week 8-10: Integration, Testing, and Refinement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Test simulation with case studies.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Refine simulation based on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Conduct final testing and prepare presentation.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92236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9D5DC-EC72-9CDF-37A4-B11BA71BC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Development Strategy and Equity Considerations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138C3-A1A4-C8F5-A6AF-438E099C1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500" b="1"/>
              <a:t>Agile Development Approach</a:t>
            </a:r>
            <a:r>
              <a:rPr lang="en-US" sz="150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b="1"/>
              <a:t>Flexibility and Adaptation + Iterative Progress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500" b="1"/>
              <a:t>Equity Considerations</a:t>
            </a:r>
            <a:r>
              <a:rPr lang="en-US" sz="150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b="1"/>
              <a:t>Inclusive Data Analysis</a:t>
            </a:r>
            <a:r>
              <a:rPr lang="en-US" sz="1500"/>
              <a:t>: Diverse datasets to avoid biases in market simulation outcomes. Source and validate data to ensure representation.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b="1"/>
              <a:t>Bias Mitigation Strategies</a:t>
            </a:r>
            <a:r>
              <a:rPr lang="en-US" sz="1500"/>
              <a:t>: regular audits and incorporating feedback from diverse user groups.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b="1"/>
              <a:t>Accessibility and Usability: </a:t>
            </a:r>
            <a:r>
              <a:rPr lang="en-US" sz="1500"/>
              <a:t>wide range of users, including those with disabilities, through user-friendly design and compliance with accessibility standards.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5" name="Picture 4" descr="A group of yellow figures and a red figure on the other side">
            <a:extLst>
              <a:ext uri="{FF2B5EF4-FFF2-40B4-BE49-F238E27FC236}">
                <a16:creationId xmlns:a16="http://schemas.microsoft.com/office/drawing/2014/main" id="{31C782D9-2062-B086-C966-A07B75AB6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6" r="1358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977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54F34-997B-4EAA-2891-B2A6F75B6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4366A-551E-59CC-4177-46E1B44A3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500" b="1"/>
              <a:t>Retrieval-Augmented Generation for Knowledge-Intensive NLP Tasks, </a:t>
            </a:r>
            <a:r>
              <a:rPr lang="en-US" sz="1500">
                <a:hlinkClick r:id="rId2"/>
              </a:rPr>
              <a:t>https://arxiv.org/abs/2005.11401</a:t>
            </a:r>
            <a:endParaRPr lang="en-US" sz="1500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500" b="1"/>
              <a:t>Attention Is All You Need, https://arxiv.org/abs/1706.03762</a:t>
            </a:r>
          </a:p>
          <a:p>
            <a:pPr marL="457200" indent="-457200" algn="l">
              <a:buAutoNum type="arabicPeriod"/>
            </a:pPr>
            <a:endParaRPr lang="en-US" sz="1500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CCA35077-837A-E5E7-BFD4-922883034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27" r="2181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03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BC432-3039-B0FE-E80E-46ACCB131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498" y="1000214"/>
            <a:ext cx="3616913" cy="1974239"/>
          </a:xfrm>
        </p:spPr>
        <p:txBody>
          <a:bodyPr>
            <a:normAutofit/>
          </a:bodyPr>
          <a:lstStyle/>
          <a:p>
            <a:r>
              <a:rPr lang="en-US" sz="4400" dirty="0"/>
              <a:t>Introduction to Market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A0E0F-736B-E042-00BB-973D706CA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4121253"/>
            <a:ext cx="3125337" cy="11368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Forces that impact prices and behaviors in markets</a:t>
            </a:r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96D52D16-159C-3F98-AC57-4EFA2FA06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5895751" y="1813015"/>
            <a:ext cx="5708649" cy="32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BC432-3039-B0FE-E80E-46ACCB131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Importance of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A0E0F-736B-E042-00BB-973D706CA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noFill/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Anticipate market changes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Understand competitive strategies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Make informed decision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FF53CC-2683-AE2A-8AFA-13B66BF5F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92" r="8263" b="-1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BC432-3039-B0FE-E80E-46ACCB131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 limitations</a:t>
            </a:r>
          </a:p>
        </p:txBody>
      </p:sp>
      <p:pic>
        <p:nvPicPr>
          <p:cNvPr id="6" name="Picture 5" descr="A diagram of a market simulator&#10;&#10;Description automatically generated">
            <a:extLst>
              <a:ext uri="{FF2B5EF4-FFF2-40B4-BE49-F238E27FC236}">
                <a16:creationId xmlns:a16="http://schemas.microsoft.com/office/drawing/2014/main" id="{53C0D1CF-DA6C-B0B4-5C0F-D1A1C817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92" y="1845426"/>
            <a:ext cx="9889563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4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9A22-626D-9DD9-7AE3-117835925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8036"/>
            <a:ext cx="3962400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/>
              <a:t>Project Objectives and Scope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1145ECC-49BD-48A0-5EAE-9DA8295C0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2551176"/>
            <a:ext cx="3962400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300"/>
              <a:t>To develop a cutting-edge market dynamics simulator that leverages Retrieval-Augmented Generation (RAG) and LangChain for in-depth real-time data analysis and strategic planning.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30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300" b="1"/>
              <a:t>Dynamic Data Retrieval</a:t>
            </a:r>
            <a:r>
              <a:rPr lang="en-US" sz="1300"/>
              <a:t>: provide up-to-date market insights, contrasting with traditional simulators that rely on outdated static datasets.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300" b="1"/>
              <a:t>Autonomous Agent Simulations</a:t>
            </a:r>
            <a:r>
              <a:rPr lang="en-US" sz="1300"/>
              <a:t>: Integrating LangChain will allow for the simulation of autonomous agents, offering a more nuanced understanding of market behaviors and competitive strategies.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300" b="1"/>
              <a:t>Application Areas</a:t>
            </a:r>
            <a:r>
              <a:rPr lang="en-US" sz="1300"/>
              <a:t>: consulting and sales strategy optimization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B11B05-5E59-5B88-D8DB-0E975DEAE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27" y="0"/>
            <a:ext cx="6927273" cy="6876532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EACD9299-76C5-B28F-D154-70C6588D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2553"/>
            <a:ext cx="2658860" cy="4878643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7C70EE6F-25DC-59D3-E2A2-01C77501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78" y="1284008"/>
            <a:ext cx="2378539" cy="2057435"/>
          </a:xfrm>
          <a:prstGeom prst="rect">
            <a:avLst/>
          </a:prstGeom>
        </p:spPr>
      </p:pic>
      <p:pic>
        <p:nvPicPr>
          <p:cNvPr id="8" name="Picture 7" descr="A chess piece with a blue circl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1926A17-7FE5-AD5C-4694-EEB320349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278" y="3524333"/>
            <a:ext cx="2378538" cy="225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9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47D5F-6977-B2C9-A5A4-8F6BFFB2F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65" r="72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7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753F0-1FFF-ECD5-DD25-81BB92E43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Theoretical Foundation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49F6E-7346-2154-0440-EA7D44005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100" b="1"/>
              <a:t>Retrieval-Augmented Generation (RAG): </a:t>
            </a:r>
            <a:r>
              <a:rPr lang="en-US" sz="1100"/>
              <a:t>combines the power of information retrieval and language generation to enhance the quality and relevance of generated text. It works by first retrieving relevant documents or data snippets based on a query and then using a generative model (like GPT or BERT) to synthesize this information into a coherent response.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B80BA79-BCB0-FE24-DAB4-3AFB3BA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786" y="1246909"/>
            <a:ext cx="7342185" cy="39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753F0-1FFF-ECD5-DD25-81BB92E43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Theoretical Foundation(contd.)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49F6E-7346-2154-0440-EA7D44005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300" b="1" err="1"/>
              <a:t>LangChain</a:t>
            </a:r>
            <a:r>
              <a:rPr lang="en-US" sz="1300" b="1"/>
              <a:t> for Autonomous Agent Simulation: </a:t>
            </a:r>
            <a:r>
              <a:rPr lang="en-US" sz="1300" err="1"/>
              <a:t>LangChain</a:t>
            </a:r>
            <a:r>
              <a:rPr lang="en-US" sz="1300"/>
              <a:t> is a framework designed to facilitate the creation of applications combining language models with structured data and logic. It's particularly suited for simulating autonomous agents that can interact based on AI-generated strategies and responses.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300" b="1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300"/>
          </a:p>
        </p:txBody>
      </p:sp>
      <p:sp>
        <p:nvSpPr>
          <p:cNvPr id="51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8BC8A63-B357-1516-844C-8F752936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51699"/>
            <a:ext cx="7214616" cy="452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38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black rectangle with white text&#10;&#10;Description automatically generated">
            <a:extLst>
              <a:ext uri="{FF2B5EF4-FFF2-40B4-BE49-F238E27FC236}">
                <a16:creationId xmlns:a16="http://schemas.microsoft.com/office/drawing/2014/main" id="{21917F45-E4A5-A409-A6C3-711A3797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47304"/>
            <a:ext cx="5294716" cy="136338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AC9379CE-71BB-F35A-ADE4-A4F026AC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18" y="643467"/>
            <a:ext cx="46379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30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543</Words>
  <Application>Microsoft Macintosh PowerPoint</Application>
  <PresentationFormat>Widescreen</PresentationFormat>
  <Paragraphs>67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Market Dynamics Simulator: Integrating RAG and LangChain for Strategic Insights</vt:lpstr>
      <vt:lpstr>Introduction to Market Analysis</vt:lpstr>
      <vt:lpstr>Importance of simulation</vt:lpstr>
      <vt:lpstr>Current limitations</vt:lpstr>
      <vt:lpstr>Project Objectives and Scope</vt:lpstr>
      <vt:lpstr>PowerPoint Presentation</vt:lpstr>
      <vt:lpstr>Theoretical Foundation</vt:lpstr>
      <vt:lpstr>Theoretical Foundation(contd.)</vt:lpstr>
      <vt:lpstr>PowerPoint Presentation</vt:lpstr>
      <vt:lpstr>PowerPoint Presentation</vt:lpstr>
      <vt:lpstr>Success Criteria and Validation</vt:lpstr>
      <vt:lpstr>Requirements</vt:lpstr>
      <vt:lpstr>Stakeholders and Resources</vt:lpstr>
      <vt:lpstr>Timeline</vt:lpstr>
      <vt:lpstr>Development Strategy and Equity Considerations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Dynamics Simulator: Integrating RAG and LangChain for Strategic Insights</dc:title>
  <dc:creator>Junaid Yeasir Fahim</dc:creator>
  <cp:lastModifiedBy>Junaid Yeasir Fahim</cp:lastModifiedBy>
  <cp:revision>2</cp:revision>
  <dcterms:created xsi:type="dcterms:W3CDTF">2024-02-15T17:30:51Z</dcterms:created>
  <dcterms:modified xsi:type="dcterms:W3CDTF">2024-02-19T17:05:01Z</dcterms:modified>
</cp:coreProperties>
</file>